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1391" r:id="rId39"/>
    <p:sldId id="1392" r:id="rId40"/>
    <p:sldId id="1396" r:id="rId41"/>
    <p:sldId id="1397" r:id="rId4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61" autoAdjust="0"/>
    <p:restoredTop sz="83221" autoAdjust="0"/>
  </p:normalViewPr>
  <p:slideViewPr>
    <p:cSldViewPr>
      <p:cViewPr varScale="1">
        <p:scale>
          <a:sx n="60" d="100"/>
          <a:sy n="60" d="100"/>
        </p:scale>
        <p:origin x="192" y="91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2019/9/12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is a file:</a:t>
            </a:r>
          </a:p>
          <a:p>
            <a:pPr marL="171450" indent="-171450">
              <a:buFontTx/>
              <a:buChar char="-"/>
            </a:pPr>
            <a:r>
              <a:rPr lang="en-US" dirty="0"/>
              <a:t>same operations: open,</a:t>
            </a:r>
            <a:r>
              <a:rPr lang="en-US" baseline="0" dirty="0"/>
              <a:t> read, write, </a:t>
            </a:r>
            <a:r>
              <a:rPr lang="en-US" baseline="0" dirty="0" err="1"/>
              <a:t>ioctl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/>
              <a:t>same naming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042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need to organize the blocks</a:t>
            </a:r>
            <a:r>
              <a:rPr kumimoji="1" lang="en-US" altLang="zh-CN" baseline="0" dirty="0"/>
              <a:t> to store larger size data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80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DD5C21B-AC00-194C-9537-51B5DB478376}" type="slidenum">
              <a:rPr lang="zh-CN" altLang="en-US" sz="1200" b="0">
                <a:latin typeface="Times New Roman" charset="0"/>
              </a:rPr>
              <a:pPr/>
              <a:t>12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31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CHDIR can set working directory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4BDC23A-6497-6444-B9F1-C70B68E2077D}" type="slidenum">
              <a:rPr lang="zh-CN" altLang="en-US" sz="1200" b="0">
                <a:latin typeface="Times New Roman" charset="0"/>
              </a:rPr>
              <a:pPr/>
              <a:t>16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35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36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2019/9/12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b="1" dirty="0" err="1">
                <a:solidFill>
                  <a:schemeClr val="bg1"/>
                </a:solidFill>
              </a:rPr>
              <a:t>iNode</a:t>
            </a:r>
            <a:r>
              <a:rPr kumimoji="1" lang="en-US" altLang="zh-CN" sz="4400" b="1" dirty="0">
                <a:solidFill>
                  <a:schemeClr val="bg1"/>
                </a:solidFill>
              </a:rPr>
              <a:t>-based File</a:t>
            </a:r>
            <a:r>
              <a:rPr kumimoji="1" lang="zh-CN" altLang="en-US" sz="4400" b="1" dirty="0">
                <a:solidFill>
                  <a:schemeClr val="bg1"/>
                </a:solidFill>
              </a:rPr>
              <a:t> </a:t>
            </a:r>
            <a:r>
              <a:rPr kumimoji="1" lang="en-US" altLang="zh-CN" sz="4400" b="1" dirty="0">
                <a:solidFill>
                  <a:schemeClr val="bg1"/>
                </a:solidFill>
              </a:rPr>
              <a:t>System</a:t>
            </a:r>
            <a:endParaRPr kumimoji="1"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Seven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layers abstraction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iNode</a:t>
            </a:r>
            <a:r>
              <a:rPr lang="en-US" altLang="zh-CN" dirty="0"/>
              <a:t> based File System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29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2"/>
          </a:xfrm>
        </p:spPr>
        <p:txBody>
          <a:bodyPr>
            <a:noAutofit/>
          </a:bodyPr>
          <a:lstStyle/>
          <a:p>
            <a:r>
              <a:rPr lang="en-US" altLang="zh-CN" sz="2200" dirty="0"/>
              <a:t>A file has two key properties</a:t>
            </a:r>
          </a:p>
          <a:p>
            <a:pPr lvl="1"/>
            <a:r>
              <a:rPr lang="en-US" altLang="zh-CN" sz="1800" dirty="0"/>
              <a:t>It is </a:t>
            </a:r>
            <a:r>
              <a:rPr lang="en-US" altLang="zh-CN" sz="1800" dirty="0">
                <a:solidFill>
                  <a:srgbClr val="0096FF"/>
                </a:solidFill>
              </a:rPr>
              <a:t>durable</a:t>
            </a:r>
            <a:r>
              <a:rPr lang="en-US" altLang="zh-CN" sz="1800" dirty="0"/>
              <a:t> &amp;  has a </a:t>
            </a:r>
            <a:r>
              <a:rPr lang="en-US" altLang="zh-CN" sz="1800" dirty="0">
                <a:solidFill>
                  <a:srgbClr val="0096FF"/>
                </a:solidFill>
              </a:rPr>
              <a:t>name</a:t>
            </a:r>
          </a:p>
          <a:p>
            <a:pPr lvl="1"/>
            <a:r>
              <a:rPr lang="en-US" altLang="zh-CN" sz="1800" dirty="0"/>
              <a:t>It is a high-level version of the memory abstraction</a:t>
            </a:r>
          </a:p>
          <a:p>
            <a:r>
              <a:rPr lang="en-US" altLang="zh-CN" sz="2000" dirty="0"/>
              <a:t>System layer implements files using modules from hardware layer</a:t>
            </a:r>
          </a:p>
          <a:p>
            <a:pPr lvl="1"/>
            <a:r>
              <a:rPr lang="en-US" altLang="zh-CN" sz="1800" u="sng" dirty="0"/>
              <a:t>Divide-and-conquer</a:t>
            </a:r>
            <a:r>
              <a:rPr lang="en-US" altLang="zh-CN" sz="1800" dirty="0"/>
              <a:t> strategy</a:t>
            </a:r>
          </a:p>
          <a:p>
            <a:pPr lvl="1"/>
            <a:r>
              <a:rPr lang="en-US" altLang="zh-CN" sz="18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1800" dirty="0"/>
              <a:t>Maps user-friendly names to these files</a:t>
            </a: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A07DD86-4574-9541-9399-7D7443422F7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886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File System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Disk Driver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804965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660949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516933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16059" y="5022613"/>
            <a:ext cx="734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Disk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App-1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App-2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App-3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6475" y="2983189"/>
            <a:ext cx="1015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Kernel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81368" y="5022613"/>
            <a:ext cx="1293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7818" y="4445830"/>
            <a:ext cx="1463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Hardware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3719" y="1448329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User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940226"/>
            <a:ext cx="180850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OPEN("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a.txt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", "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rw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")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READ(…)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WRITE(…)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…</a:t>
            </a:r>
            <a:endParaRPr lang="zh-CN" alt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2429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READ(block-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addr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, 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buf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WRITE(block-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addr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, 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buf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)</a:t>
            </a:r>
            <a:endParaRPr lang="zh-CN" alt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4</a:t>
            </a:fld>
            <a:endParaRPr lang="zh-CN" altLang="en-US" sz="105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UNIX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OPEN, READ, WRITE, SEEK, CLOSE</a:t>
            </a:r>
          </a:p>
          <a:p>
            <a:r>
              <a:rPr lang="en-US" altLang="zh-CN" sz="2000" dirty="0"/>
              <a:t>FSYNC</a:t>
            </a:r>
          </a:p>
          <a:p>
            <a:r>
              <a:rPr lang="en-US" altLang="zh-CN" sz="2000" dirty="0"/>
              <a:t>STAT, CHMOD, CHOWN</a:t>
            </a:r>
          </a:p>
          <a:p>
            <a:r>
              <a:rPr lang="en-US" altLang="zh-CN" sz="2000" dirty="0"/>
              <a:t>RENAME, LINK, UNLINK, SYMLINK</a:t>
            </a:r>
          </a:p>
          <a:p>
            <a:r>
              <a:rPr lang="en-US" altLang="zh-CN" sz="2000" dirty="0"/>
              <a:t>MKDIR, CHDIR, CHROOT</a:t>
            </a:r>
          </a:p>
          <a:p>
            <a:r>
              <a:rPr lang="en-US" altLang="zh-CN" sz="2000" dirty="0"/>
              <a:t>MOUNT, UNMOUNT</a:t>
            </a:r>
          </a:p>
          <a:p>
            <a:r>
              <a:rPr lang="en-US" altLang="zh-CN" sz="2000" dirty="0"/>
              <a:t>….</a:t>
            </a:r>
            <a:endParaRPr lang="zh-CN" altLang="en-US" sz="2000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33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software layers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760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L1: Block Layer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Mapping: </a:t>
            </a:r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 number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-&gt; </a:t>
            </a:r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 data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How to know the size of block?</a:t>
            </a:r>
          </a:p>
          <a:p>
            <a:pPr lvl="1"/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How to know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which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free?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These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metadata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will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also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be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stored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on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the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same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lvl="2"/>
            <a:r>
              <a:rPr kumimoji="1"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Super block</a:t>
            </a:r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!</a:t>
            </a:r>
          </a:p>
          <a:p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8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7420"/>
            <a:ext cx="705323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69668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34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Super Block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05800" cy="158750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One superblock per file system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Kernel reads superblock when mount the FS</a:t>
            </a:r>
          </a:p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Superblock contains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931379-6498-C04D-B35A-037E96CFA6C3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9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1269" name="Content Placeholder 2"/>
          <p:cNvSpPr txBox="1">
            <a:spLocks/>
          </p:cNvSpPr>
          <p:nvPr/>
        </p:nvSpPr>
        <p:spPr bwMode="auto">
          <a:xfrm>
            <a:off x="457200" y="2761208"/>
            <a:ext cx="80772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Index to next free block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Lock field for free block and free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 lists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Flag to indicate modification of superblock</a:t>
            </a:r>
            <a:endParaRPr lang="en-US" altLang="zh-CN" sz="1800" b="0" dirty="0">
              <a:latin typeface="等线" panose="02010600030101010101" pitchFamily="2" charset="-122"/>
              <a:ea typeface="等线" panose="02010600030101010101" pitchFamily="2" charset="-122"/>
              <a:cs typeface="MS PGothic" charset="0"/>
            </a:endParaRPr>
          </a:p>
        </p:txBody>
      </p:sp>
      <p:sp>
        <p:nvSpPr>
          <p:cNvPr id="11270" name="Content Placeholder 2"/>
          <p:cNvSpPr txBox="1">
            <a:spLocks/>
          </p:cNvSpPr>
          <p:nvPr/>
        </p:nvSpPr>
        <p:spPr bwMode="auto">
          <a:xfrm>
            <a:off x="4343400" y="2689200"/>
            <a:ext cx="4038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Size of the inode list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Number of free inodes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A list of free inodes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Index to next free inode</a:t>
            </a:r>
          </a:p>
        </p:txBody>
      </p:sp>
      <p:pic>
        <p:nvPicPr>
          <p:cNvPr id="11271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657700"/>
            <a:ext cx="6375400" cy="9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5368105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55036" y="4924777"/>
            <a:ext cx="4841300" cy="5543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" name="直线连接符 3"/>
          <p:cNvCxnSpPr/>
          <p:nvPr/>
        </p:nvCxnSpPr>
        <p:spPr>
          <a:xfrm>
            <a:off x="3347864" y="4925036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3923928" y="4929697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4499992" y="4932904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5076056" y="4931151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5652120" y="4926490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6228184" y="4931151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7020272" y="4929697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516216" y="5017740"/>
            <a:ext cx="3193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...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673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L1: Block Layer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Block size: a trade-off</a:t>
            </a:r>
          </a:p>
          <a:p>
            <a:pPr lvl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Neither too small or too big</a:t>
            </a:r>
          </a:p>
          <a:p>
            <a:pPr lvl="1"/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Q: What will happen if the block size is too small? What if too big?</a:t>
            </a:r>
            <a:endParaRPr lang="en-US" altLang="zh-CN" sz="2400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10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9612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93604"/>
            <a:ext cx="2560712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L2: File Layer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05800" cy="2730500"/>
          </a:xfrm>
        </p:spPr>
        <p:txBody>
          <a:bodyPr>
            <a:no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File requirements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Store items that are larger than one block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May grow or shrink over time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 file is a linear array of bytes of arbitrary length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Record which blocks belong to each file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4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(index node)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 container for metadata about the file </a:t>
            </a:r>
            <a:endParaRPr 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29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34B97E2-7996-684B-BAFD-F77D04382504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11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229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29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01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for Larger Files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A63B2AD-74D9-EE40-9A39-42AFB6E98871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12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49" name="肘形连接符 23"/>
          <p:cNvCxnSpPr>
            <a:cxnSpLocks noChangeShapeType="1"/>
            <a:stCxn id="8" idx="3"/>
            <a:endCxn id="56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50" name="肘形连接符 58382"/>
          <p:cNvCxnSpPr>
            <a:cxnSpLocks noChangeShapeType="1"/>
            <a:stCxn id="15" idx="3"/>
            <a:endCxn id="63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351" name="TextBox 67"/>
          <p:cNvSpPr txBox="1">
            <a:spLocks noChangeArrowheads="1"/>
          </p:cNvSpPr>
          <p:nvPr/>
        </p:nvSpPr>
        <p:spPr bwMode="auto">
          <a:xfrm>
            <a:off x="838200" y="4052640"/>
            <a:ext cx="952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i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zh-CN" altLang="en-US" sz="180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52" name="TextBox 68"/>
          <p:cNvSpPr txBox="1">
            <a:spLocks noChangeArrowheads="1"/>
          </p:cNvSpPr>
          <p:nvPr/>
        </p:nvSpPr>
        <p:spPr bwMode="auto">
          <a:xfrm>
            <a:off x="707036" y="1525963"/>
            <a:ext cx="1501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>
                <a:latin typeface="等线" panose="02010600030101010101" pitchFamily="2" charset="-122"/>
                <a:ea typeface="等线" panose="02010600030101010101" pitchFamily="2" charset="-122"/>
              </a:rPr>
              <a:t>indirect block</a:t>
            </a:r>
            <a:endParaRPr lang="zh-CN" altLang="en-US" sz="1800" b="0" i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5" name="矩形 64"/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7" name="矩形 96"/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65" name="肘形连接符 83"/>
          <p:cNvCxnSpPr>
            <a:cxnSpLocks noChangeShapeType="1"/>
            <a:stCxn id="150" idx="3"/>
            <a:endCxn id="97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矩形 101"/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/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/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69" name="肘形连接符 89"/>
          <p:cNvCxnSpPr>
            <a:cxnSpLocks noChangeShapeType="1"/>
            <a:stCxn id="63" idx="3"/>
            <a:endCxn id="75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0" name="肘形连接符 94"/>
          <p:cNvCxnSpPr>
            <a:cxnSpLocks noChangeShapeType="1"/>
            <a:stCxn id="64" idx="3"/>
            <a:endCxn id="102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2" name="矩形 111"/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3" name="矩形 112"/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4" name="矩形 113"/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5" name="矩形 114"/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75" name="肘形连接符 100"/>
          <p:cNvCxnSpPr>
            <a:cxnSpLocks noChangeShapeType="1"/>
            <a:stCxn id="75" idx="3"/>
            <a:endCxn id="112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6" name="肘形连接符 105"/>
          <p:cNvCxnSpPr>
            <a:cxnSpLocks noChangeShapeType="1"/>
            <a:stCxn id="76" idx="3"/>
            <a:endCxn id="113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7" name="肘形连接符 108"/>
          <p:cNvCxnSpPr>
            <a:cxnSpLocks noChangeShapeType="1"/>
            <a:stCxn id="102" idx="3"/>
            <a:endCxn id="114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8" name="肘形连接符 110"/>
          <p:cNvCxnSpPr>
            <a:cxnSpLocks noChangeShapeType="1"/>
            <a:stCxn id="103" idx="3"/>
            <a:endCxn id="115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379" name="TextBox 124"/>
          <p:cNvSpPr txBox="1">
            <a:spLocks noChangeArrowheads="1"/>
          </p:cNvSpPr>
          <p:nvPr/>
        </p:nvSpPr>
        <p:spPr bwMode="auto">
          <a:xfrm>
            <a:off x="-58139" y="1827588"/>
            <a:ext cx="226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 dirty="0">
                <a:latin typeface="等线" panose="02010600030101010101" pitchFamily="2" charset="-122"/>
                <a:ea typeface="等线" panose="02010600030101010101" pitchFamily="2" charset="-122"/>
              </a:rPr>
              <a:t>double indirect block</a:t>
            </a:r>
            <a:endParaRPr lang="zh-CN" altLang="en-US" sz="1800" b="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80" name="TextBox 125"/>
          <p:cNvSpPr txBox="1">
            <a:spLocks noChangeArrowheads="1"/>
          </p:cNvSpPr>
          <p:nvPr/>
        </p:nvSpPr>
        <p:spPr bwMode="auto">
          <a:xfrm>
            <a:off x="707036" y="1223014"/>
            <a:ext cx="1501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800" b="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8" name="矩形 127"/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5" name="矩形 134"/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/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0" name="矩形 149"/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1" name="矩形 150"/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2" name="矩形 151"/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87" name="肘形连接符 58377"/>
          <p:cNvCxnSpPr>
            <a:cxnSpLocks noChangeShapeType="1"/>
            <a:stCxn id="14" idx="3"/>
            <a:endCxn id="150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389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90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1" name="TextBox 124"/>
          <p:cNvSpPr txBox="1">
            <a:spLocks noChangeArrowheads="1"/>
          </p:cNvSpPr>
          <p:nvPr/>
        </p:nvSpPr>
        <p:spPr bwMode="auto">
          <a:xfrm>
            <a:off x="-58139" y="2128128"/>
            <a:ext cx="226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 dirty="0">
                <a:latin typeface="等线" panose="02010600030101010101" pitchFamily="2" charset="-122"/>
                <a:ea typeface="等线" panose="02010600030101010101" pitchFamily="2" charset="-122"/>
              </a:rPr>
              <a:t>triple indirect block</a:t>
            </a:r>
            <a:endParaRPr lang="zh-CN" altLang="en-US" sz="1800" b="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01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L2: File Layer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305800" cy="4104287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Given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an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can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map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index number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(of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file) </a:t>
            </a:r>
            <a:b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-&gt;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 number</a:t>
            </a:r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(of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disk)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Index number: e.g.,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the </a:t>
            </a:r>
            <a:r>
              <a:rPr lang="en-US" altLang="zh-CN" sz="20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en-US" altLang="zh-CN" sz="2000" b="1" baseline="30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rd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block of a file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78</a:t>
            </a: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5990CCB-D0B7-F746-8366-04AFBB29C0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13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57" y="4541590"/>
            <a:ext cx="8079531" cy="54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8" y="3145532"/>
            <a:ext cx="72390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" name="直线箭头连接符 2"/>
          <p:cNvCxnSpPr/>
          <p:nvPr/>
        </p:nvCxnSpPr>
        <p:spPr>
          <a:xfrm>
            <a:off x="2195736" y="3937620"/>
            <a:ext cx="0" cy="603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1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L3: </a:t>
            </a:r>
            <a:r>
              <a:rPr lang="en-US" altLang="zh-CN" sz="32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Number Layer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FD8B3AD-DA91-8B41-9EB3-420C67AC2406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14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536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Mapping: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inode number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-&gt;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400" b="1" dirty="0" err="1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4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table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at a fixed location on storage</a:t>
            </a:r>
          </a:p>
          <a:p>
            <a:pPr lvl="1"/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the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i="1" dirty="0">
                <a:latin typeface="等线" panose="02010600030101010101" pitchFamily="2" charset="-122"/>
                <a:ea typeface="等线" panose="02010600030101010101" pitchFamily="2" charset="-122"/>
              </a:rPr>
              <a:t>index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of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table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Track which inode number are in use,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e.g. free list, a field in inode</a:t>
            </a:r>
          </a:p>
        </p:txBody>
      </p:sp>
      <p:pic>
        <p:nvPicPr>
          <p:cNvPr id="1536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48" y="4019872"/>
            <a:ext cx="5537200" cy="78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 bwMode="auto">
          <a:xfrm rot="5400000">
            <a:off x="4153124" y="470068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 rot="5400000">
            <a:off x="4034061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 rot="5400000">
            <a:off x="3918173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 rot="5400000">
            <a:off x="3803873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 rot="5400000">
            <a:off x="4621436" y="470068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 rot="5400000">
            <a:off x="4502373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 rot="5400000">
            <a:off x="4386486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 rot="5400000">
            <a:off x="4272186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376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77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78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21396"/>
            <a:ext cx="7499096" cy="5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09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Put Layers so far Together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0788130-05E7-274B-A568-B8B7EE358D67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15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638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397000"/>
            <a:ext cx="7753350" cy="149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Content Placeholder 2"/>
          <p:cNvSpPr>
            <a:spLocks noGrp="1"/>
          </p:cNvSpPr>
          <p:nvPr>
            <p:ph idx="1"/>
          </p:nvPr>
        </p:nvSpPr>
        <p:spPr>
          <a:xfrm>
            <a:off x="457200" y="3289548"/>
            <a:ext cx="8305800" cy="21854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 err="1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enough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to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operate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Needs more user-friendly name</a:t>
            </a:r>
            <a:endParaRPr 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Numbers are convenient names only for computer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Numbers change on different storage device</a:t>
            </a:r>
          </a:p>
        </p:txBody>
      </p:sp>
      <p:sp>
        <p:nvSpPr>
          <p:cNvPr id="1639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39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6912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L4: File Name Layer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7B74C3A-76B0-1148-AADF-C12424506C91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16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457200" y="1177313"/>
            <a:ext cx="8229600" cy="432048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File name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Hide metadata of file management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Files and I/O devices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Mapping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Mapping table is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saved in 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Default context: </a:t>
            </a:r>
            <a:r>
              <a:rPr lang="en-US" altLang="zh-CN" sz="18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current working directory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Context reference is also an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</a:rPr>
              <a:t> number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The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of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current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directory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also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Max length of a file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name is </a:t>
            </a:r>
            <a:r>
              <a:rPr lang="en-US" altLang="zh-CN" sz="18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14 bytes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in UNIX version 6</a:t>
            </a:r>
            <a:endParaRPr 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458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27" y="2362692"/>
            <a:ext cx="2639273" cy="72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4369668"/>
            <a:ext cx="7548562" cy="39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694" y="1282573"/>
            <a:ext cx="2611774" cy="7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7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8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12067" y="3091236"/>
            <a:ext cx="27093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directory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looks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like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8603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LOOKUP in a Directory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457200" y="4072508"/>
            <a:ext cx="8305800" cy="13772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Name compare method: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STRING_MATCH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LOOKUP("program",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dir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) will return 10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Next Problem: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 if too many files?</a:t>
            </a:r>
            <a:endParaRPr lang="zh-CN" altLang="en-US" sz="180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DBC0235-D74E-9F4A-8BA9-488F5E136CD0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17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8064"/>
            <a:ext cx="77724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380" y="4119723"/>
            <a:ext cx="3297234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729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L5: Path Name Layer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Hierarchy of directories and files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Structured naming: E.g. "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projects/paper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"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</a:p>
          <a:p>
            <a:pPr lvl="1"/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2"/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PLAIN_NAME()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returns true if no ‘/’ in the path</a:t>
            </a:r>
          </a:p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Context: the working directory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5E4069F-6511-F34A-AE3D-70E6C549E3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87311"/>
            <a:ext cx="685800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4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5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1697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Links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LINK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sz="2000" i="1" dirty="0">
                <a:latin typeface="等线" panose="02010600030101010101" pitchFamily="2" charset="-122"/>
                <a:ea typeface="等线" panose="02010600030101010101" pitchFamily="2" charset="-122"/>
              </a:rPr>
              <a:t>shortcut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for long names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LINK("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Mail/inbox/new-assignment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", "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assignment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")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Turns strict hierarchy into a directed graph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Users cannot create links to directories -&gt; acyclic graph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Different names, same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number</a:t>
            </a:r>
          </a:p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UNLINK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Remove the binding of filename to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number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UNLINK last binding, put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/blocks to free-list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 reference counter is needed</a:t>
            </a:r>
            <a:endParaRPr 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95589CF-65B1-C94F-A523-A7F319D0BD35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pPr/>
              <a:t>19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86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Links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Reference count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An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can bind multiple file names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+1 when </a:t>
            </a:r>
            <a:r>
              <a:rPr lang="en-US" altLang="zh-CN" sz="20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LINK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, -1 when </a:t>
            </a:r>
            <a:r>
              <a:rPr lang="en-US" altLang="zh-CN" sz="20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UNLINK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 file will be deleted when reference count is 0</a:t>
            </a:r>
          </a:p>
          <a:p>
            <a:pPr lvl="1"/>
            <a:r>
              <a:rPr lang="en-US" altLang="zh-CN" sz="20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 cycle allowed</a:t>
            </a:r>
          </a:p>
          <a:p>
            <a:pPr lvl="2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Except for ‘.’ and ‘..’</a:t>
            </a:r>
          </a:p>
          <a:p>
            <a:pPr lvl="2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Naming current and parent </a:t>
            </a:r>
            <a:b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directory with no need to </a:t>
            </a:r>
            <a:b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know their names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84DAADE3-62A3-B343-BB57-326D304B3853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20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21596"/>
            <a:ext cx="310515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4662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No Cycle for LINK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AAA6A53-16F1-8E4C-A3E3-66CC7810566F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21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9705" name="直接连接符 11"/>
          <p:cNvCxnSpPr>
            <a:cxnSpLocks noChangeShapeType="1"/>
            <a:stCxn id="5" idx="2"/>
            <a:endCxn id="6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706" name="直接连接符 13"/>
          <p:cNvCxnSpPr>
            <a:cxnSpLocks noChangeShapeType="1"/>
            <a:stCxn id="6" idx="2"/>
            <a:endCxn id="8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707" name="直接连接符 17"/>
          <p:cNvCxnSpPr>
            <a:cxnSpLocks noChangeShapeType="1"/>
            <a:stCxn id="5" idx="2"/>
            <a:endCxn id="7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708" name="直接连接符 19"/>
          <p:cNvCxnSpPr>
            <a:cxnSpLocks noChangeShapeType="1"/>
            <a:stCxn id="7" idx="2"/>
            <a:endCxn id="10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9709" name="TextBox 20"/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a’s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/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7" name="圆角矩形 26"/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47" name="直接连接符 27"/>
          <p:cNvCxnSpPr>
            <a:cxnSpLocks noChangeShapeType="1"/>
            <a:stCxn id="22" idx="2"/>
            <a:endCxn id="23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548" name="直接连接符 28"/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549" name="直接连接符 30"/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550" name="直接连接符 31"/>
          <p:cNvCxnSpPr>
            <a:cxnSpLocks noChangeShapeType="1"/>
            <a:stCxn id="24" idx="2"/>
            <a:endCxn id="27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3" name="圆角矩形 32"/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endParaRPr lang="zh-CN" altLang="en-US" sz="14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5" name="圆角矩形 34"/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6" name="圆角矩形 35"/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8" name="圆角矩形 37"/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56" name="直接连接符 38"/>
          <p:cNvCxnSpPr>
            <a:cxnSpLocks noChangeShapeType="1"/>
            <a:stCxn id="33" idx="2"/>
            <a:endCxn id="34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557" name="直接连接符 39"/>
          <p:cNvCxnSpPr>
            <a:cxnSpLocks noChangeShapeType="1"/>
            <a:stCxn id="34" idx="2"/>
            <a:endCxn id="36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558" name="直接连接符 41"/>
          <p:cNvCxnSpPr>
            <a:cxnSpLocks noChangeShapeType="1"/>
            <a:stCxn id="33" idx="2"/>
            <a:endCxn id="35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559" name="直接连接符 42"/>
          <p:cNvCxnSpPr>
            <a:cxnSpLocks noChangeShapeType="1"/>
            <a:stCxn id="35" idx="2"/>
            <a:endCxn id="38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560" name="肘形连接符 48"/>
          <p:cNvCxnSpPr>
            <a:cxnSpLocks noChangeShapeType="1"/>
            <a:stCxn id="27" idx="1"/>
            <a:endCxn id="24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0" name="十字形 49"/>
          <p:cNvSpPr/>
          <p:nvPr/>
        </p:nvSpPr>
        <p:spPr bwMode="auto">
          <a:xfrm rot="18900000">
            <a:off x="7310438" y="1877219"/>
            <a:ext cx="342900" cy="285750"/>
          </a:xfrm>
          <a:prstGeom prst="plus">
            <a:avLst>
              <a:gd name="adj" fmla="val 43391"/>
            </a:avLst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62" name="肘形连接符 56"/>
          <p:cNvCxnSpPr>
            <a:cxnSpLocks noChangeShapeType="1"/>
            <a:stCxn id="38" idx="1"/>
            <a:endCxn id="35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9731" name="TextBox 57"/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732" name="TextBox 58"/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5" name="TextBox 59"/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LINK ("/a/b/c", 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6" name="TextBox 60"/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7" name="TextBox 61"/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8" name="TextBox 64"/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9" name="TextBox 67"/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70" name="TextBox 68"/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71" name="TextBox 69"/>
          <p:cNvSpPr txBox="1">
            <a:spLocks noChangeArrowheads="1"/>
          </p:cNvSpPr>
          <p:nvPr/>
        </p:nvSpPr>
        <p:spPr bwMode="auto">
          <a:xfrm>
            <a:off x="6018659" y="3577580"/>
            <a:ext cx="301783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UNLINK ("/a")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25 is dis-connected from graph</a:t>
            </a:r>
          </a:p>
        </p:txBody>
      </p:sp>
      <p:sp>
        <p:nvSpPr>
          <p:cNvPr id="22572" name="TextBox 70"/>
          <p:cNvSpPr txBox="1">
            <a:spLocks noChangeArrowheads="1"/>
          </p:cNvSpPr>
          <p:nvPr/>
        </p:nvSpPr>
        <p:spPr bwMode="auto">
          <a:xfrm>
            <a:off x="7269163" y="1796635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8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9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0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1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48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50" grpId="0" animBg="1"/>
      <p:bldP spid="22565" grpId="0"/>
      <p:bldP spid="22566" grpId="0"/>
      <p:bldP spid="22567" grpId="0"/>
      <p:bldP spid="22568" grpId="0"/>
      <p:bldP spid="22569" grpId="0"/>
      <p:bldP spid="22570" grpId="0"/>
      <p:bldP spid="22571" grpId="0"/>
      <p:bldP spid="225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Renaming - 1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2540000"/>
            <a:ext cx="8305800" cy="2957793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Text edit usually save editing file in a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tmp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file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Edit in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a.txt.swp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, then rename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a.txt.swp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to 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a.txt</a:t>
            </a:r>
            <a:endParaRPr lang="en-US" altLang="zh-CN" sz="180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What if the computer fails between 1 &amp; 2?</a:t>
            </a:r>
          </a:p>
          <a:p>
            <a:pPr lvl="1"/>
            <a:r>
              <a:rPr lang="en-US" altLang="zh-CN" sz="18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to_name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will be lost, which surprises the user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Need atomic action in chap-9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202FE45-0473-F046-BB2E-B106C57E1E09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22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70000"/>
            <a:ext cx="4614664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797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Renaming - 2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57200" y="2366516"/>
            <a:ext cx="8305800" cy="3155280"/>
          </a:xfrm>
        </p:spPr>
        <p:txBody>
          <a:bodyPr>
            <a:normAutofit/>
          </a:bodyPr>
          <a:lstStyle/>
          <a:p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Weaker specification without atomic actions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1. Changes the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number in for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to_name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to the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number of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from_name</a:t>
            </a:r>
            <a:endParaRPr lang="en-US" altLang="zh-CN" sz="1600" i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2. Removes the directory entry for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from_name</a:t>
            </a:r>
            <a:endParaRPr lang="en-US" altLang="zh-CN" sz="1600" i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from_name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’s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</a:t>
            </a:r>
            <a:r>
              <a:rPr lang="en-US" altLang="zh-CN" sz="18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to_name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already exist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It will always exist even if machine fails between 1 &amp; 2</a:t>
            </a:r>
            <a:endParaRPr lang="zh-CN" alt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235CB27-B5B0-B645-BA38-F5093D4374A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23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399232"/>
            <a:ext cx="4430716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1894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76222"/>
            <a:ext cx="858107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L6: Absolute Path </a:t>
            </a:r>
            <a:br>
              <a:rPr lang="en-US" altLang="zh-CN" sz="2800" dirty="0"/>
            </a:br>
            <a:r>
              <a:rPr lang="en-US" altLang="zh-CN" sz="2800" dirty="0"/>
              <a:t>Name Layer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457200" y="1462876"/>
            <a:ext cx="8229600" cy="3642260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HOME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Every user’s default working 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Problem: no sharing of HOME files between users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Context: the </a:t>
            </a:r>
            <a:r>
              <a:rPr lang="en-US" altLang="zh-CN" sz="20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A universal context for all users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Well-known name: ‘/’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Both ‘/.’ and ‘/..’ are linked to ‘/’</a:t>
            </a:r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6BDFDF0-1E08-A94F-9CA7-CE3BFA05947F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267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‘/’ root directory: 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is 1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>
                <a:latin typeface="等线" panose="02010600030101010101" pitchFamily="2" charset="-122"/>
                <a:ea typeface="等线" panose="02010600030101010101" pitchFamily="2" charset="-122"/>
              </a:rPr>
              <a:t>Find the first directory in ‘/’ by block number</a:t>
            </a:r>
            <a:endParaRPr lang="zh-CN" altLang="en-US" sz="28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‘/programs’ by comparing name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‘/programs’ 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by its 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number 7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the first file in ‘/programs/’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‘/programs/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pong.c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’ by comparing its name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of ‘/programs/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’ by the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9</a:t>
            </a:r>
            <a:endParaRPr lang="zh-CN" altLang="en-US" sz="200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block number of ‘/programs/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’</a:t>
            </a:r>
            <a:endParaRPr lang="zh-CN" altLang="en-US" sz="200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/>
              <a:t>Find data of block 61 by its block number</a:t>
            </a:r>
          </a:p>
          <a:p>
            <a:pPr lvl="1"/>
            <a:r>
              <a:rPr lang="en-US" altLang="zh-CN" sz="2400"/>
              <a:t>And data of block 44 &amp; 15</a:t>
            </a:r>
            <a:endParaRPr lang="zh-CN" altLang="en-US" sz="240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L7: Symbolic Link</a:t>
            </a:r>
            <a:b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Layer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88295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MOUNT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Record the device and the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 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number of the file system in memory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Record in the in-memory version of the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for "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/dev/fd1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" its parent’s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UNMOUNT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undoes the mount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Change to the file name layer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</a:t>
            </a:r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LOOKUP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runs into an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on which a file system is mount, it uses the root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of that file system for the lookup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DF96DB-F56D-2048-B922-4153394FAA32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35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44042" name="TextBox 8"/>
          <p:cNvSpPr txBox="1">
            <a:spLocks noChangeArrowheads="1"/>
          </p:cNvSpPr>
          <p:nvPr/>
        </p:nvSpPr>
        <p:spPr bwMode="auto">
          <a:xfrm>
            <a:off x="352226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2226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352226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0336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L7: Symbolic Link </a:t>
            </a:r>
            <a:b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Layer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Name files on other disks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Inode is different on other disks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Supports to attach new disks to the name space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Two options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Make inodes unique across all disks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Create synonyms for the files on the other disks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Add another type of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7DAD453-D0D0-EB42-9687-FCFF493116A2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36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3" name="十字形 49"/>
          <p:cNvSpPr/>
          <p:nvPr/>
        </p:nvSpPr>
        <p:spPr bwMode="auto">
          <a:xfrm rot="18900000">
            <a:off x="4766828" y="3080902"/>
            <a:ext cx="342900" cy="285750"/>
          </a:xfrm>
          <a:prstGeom prst="plus">
            <a:avLst>
              <a:gd name="adj" fmla="val 43391"/>
            </a:avLst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574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Other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Choices than </a:t>
            </a:r>
            <a:r>
              <a:rPr lang="en-US" altLang="zh-CN" sz="32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320480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Method-1: 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Use continue blocks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Re-allocate if the file expands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E.g., data in memory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Why not?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How to integrate different FS?</a:t>
            </a:r>
          </a:p>
          <a:p>
            <a:pPr lvl="1"/>
            <a:r>
              <a:rPr kumimoji="1"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vnode</a:t>
            </a:r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(</a:t>
            </a:r>
            <a:r>
              <a:rPr kumimoji="1"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</a:rPr>
              <a:t>will discuss later</a:t>
            </a:r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Interface is similar with </a:t>
            </a:r>
            <a:r>
              <a:rPr kumimoji="1"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kumimoji="1"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37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211960" y="1345332"/>
            <a:ext cx="4536504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Method-2: Use Linked List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Each block links to its next block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Use special one as EOF (End of File)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E.g., FAT32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Why not?</a:t>
            </a:r>
          </a:p>
        </p:txBody>
      </p:sp>
    </p:spTree>
    <p:extLst>
      <p:ext uri="{BB962C8B-B14F-4D97-AF65-F5344CB8AC3E}">
        <p14:creationId xmlns:p14="http://schemas.microsoft.com/office/powerpoint/2010/main" val="211472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8" y="1046956"/>
            <a:ext cx="1085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409" y="1046956"/>
            <a:ext cx="48930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5712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13100" y="1307452"/>
            <a:ext cx="35605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10765" y="1307452"/>
            <a:ext cx="338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55456" y="4645223"/>
            <a:ext cx="57419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2" y="1406971"/>
            <a:ext cx="1749081" cy="838808"/>
            <a:chOff x="3348408" y="1975617"/>
            <a:chExt cx="2098897" cy="1006569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2"/>
              <a:ext cx="535147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398229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28096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20380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collection of disk blocks</a:t>
            </a:r>
            <a:endParaRPr lang="en-US" sz="900" dirty="0"/>
          </a:p>
          <a:p>
            <a:r>
              <a:rPr lang="en-US" sz="1800" dirty="0"/>
              <a:t>FAT is linked list 1-1 with blocks</a:t>
            </a:r>
            <a:endParaRPr lang="en-US" sz="900" dirty="0"/>
          </a:p>
          <a:p>
            <a:r>
              <a:rPr lang="en-US" sz="1800" dirty="0"/>
              <a:t>File Number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51609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collection of disk blocks</a:t>
            </a:r>
            <a:endParaRPr lang="en-US" sz="900" dirty="0"/>
          </a:p>
          <a:p>
            <a:r>
              <a:rPr lang="en-US" sz="1800" dirty="0"/>
              <a:t>FAT is linked list 1-1 with blocks</a:t>
            </a:r>
            <a:endParaRPr lang="en-US" sz="900" dirty="0"/>
          </a:p>
          <a:p>
            <a:r>
              <a:rPr lang="en-US" sz="1800" dirty="0"/>
              <a:t>File Number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  <a:p>
            <a:r>
              <a:rPr lang="en-US" sz="1800" dirty="0">
                <a:sym typeface="Wingdings"/>
              </a:rPr>
              <a:t>Ex: </a:t>
            </a:r>
            <a:r>
              <a:rPr lang="en-US" sz="1800" dirty="0" err="1">
                <a:sym typeface="Wingdings"/>
              </a:rPr>
              <a:t>file_write</a:t>
            </a:r>
            <a:r>
              <a:rPr lang="en-US" sz="1800" dirty="0"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sym typeface="Wingdings"/>
              </a:rPr>
              <a:t>Linking them into fil</a:t>
            </a:r>
            <a:r>
              <a:rPr lang="en-US" altLang="zh-CN" sz="1600" dirty="0">
                <a:sym typeface="Wingdings"/>
              </a:rPr>
              <a:t>e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8" y="1046956"/>
            <a:ext cx="1085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409" y="1046956"/>
            <a:ext cx="48930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5712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13100" y="1307452"/>
            <a:ext cx="35605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10765" y="1307452"/>
            <a:ext cx="338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55456" y="4645223"/>
            <a:ext cx="57419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2" y="1406971"/>
            <a:ext cx="1749081" cy="838808"/>
            <a:chOff x="3348408" y="1975617"/>
            <a:chExt cx="2098897" cy="1006569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2"/>
              <a:ext cx="535147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398229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23413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20380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6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10-21 at 1.03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474" y="2606659"/>
            <a:ext cx="7143193" cy="292950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Essentially a file containing</a:t>
            </a:r>
            <a:br>
              <a:rPr lang="en-US" sz="2400" dirty="0"/>
            </a:b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file_name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file_number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2400" dirty="0"/>
              <a:t> mappings</a:t>
            </a:r>
            <a:endParaRPr lang="en-US" sz="1200" dirty="0"/>
          </a:p>
          <a:p>
            <a:r>
              <a:rPr lang="en-US" sz="2400" dirty="0"/>
              <a:t>Free space for new entries</a:t>
            </a:r>
            <a:endParaRPr lang="en-US" sz="1200" dirty="0"/>
          </a:p>
          <a:p>
            <a:r>
              <a:rPr lang="en-US" sz="2400" dirty="0"/>
              <a:t>In FAT: file attributes are kept in directory (!!!)</a:t>
            </a:r>
            <a:endParaRPr lang="en-US" sz="1200" dirty="0"/>
          </a:p>
          <a:p>
            <a:r>
              <a:rPr lang="en-US" sz="2400" dirty="0"/>
              <a:t>Each directory a linked list of entries</a:t>
            </a:r>
            <a:endParaRPr lang="en-US" sz="1200" dirty="0"/>
          </a:p>
          <a:p>
            <a:r>
              <a:rPr lang="en-US" altLang="zh-CN" sz="2400" dirty="0"/>
              <a:t>Q:</a:t>
            </a:r>
            <a:r>
              <a:rPr lang="zh-CN" altLang="en-US" sz="2400" dirty="0"/>
              <a:t> </a:t>
            </a:r>
            <a:r>
              <a:rPr lang="en-US" sz="2400" dirty="0"/>
              <a:t>Where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sz="2400" dirty="0"/>
              <a:t>find root directory ( "/" )?</a:t>
            </a:r>
          </a:p>
        </p:txBody>
      </p:sp>
    </p:spTree>
    <p:extLst>
      <p:ext uri="{BB962C8B-B14F-4D97-AF65-F5344CB8AC3E}">
        <p14:creationId xmlns:p14="http://schemas.microsoft.com/office/powerpoint/2010/main" val="308693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1D7106-AF1D-2B43-A5D9-5326C1CA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7BD028-2BF8-5242-A9CF-56FEE3779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FAT?</a:t>
            </a:r>
          </a:p>
          <a:p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link?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546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1797</TotalTime>
  <Words>1874</Words>
  <Application>Microsoft Macintosh PowerPoint</Application>
  <PresentationFormat>全屏显示(16:10)</PresentationFormat>
  <Paragraphs>480</Paragraphs>
  <Slides>41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DengXian</vt:lpstr>
      <vt:lpstr>DengXian</vt:lpstr>
      <vt:lpstr>宋体</vt:lpstr>
      <vt:lpstr>Adobe 楷体 Std R</vt:lpstr>
      <vt:lpstr>MS PGothic</vt:lpstr>
      <vt:lpstr>Arial</vt:lpstr>
      <vt:lpstr>Calibri</vt:lpstr>
      <vt:lpstr>Consolas</vt:lpstr>
      <vt:lpstr>Gill Sans</vt:lpstr>
      <vt:lpstr>Times New Roman</vt:lpstr>
      <vt:lpstr>Wingdings</vt:lpstr>
      <vt:lpstr>Office 主题​​</vt:lpstr>
      <vt:lpstr>iNode-based File System</vt:lpstr>
      <vt:lpstr>iNode based File System</vt:lpstr>
      <vt:lpstr>File</vt:lpstr>
      <vt:lpstr>The Big Picture</vt:lpstr>
      <vt:lpstr>Abstraction: API of UNIX File System</vt:lpstr>
      <vt:lpstr>7 software layers</vt:lpstr>
      <vt:lpstr>The Naming Layers of the UNIX FS (version 6)</vt:lpstr>
      <vt:lpstr>L1: Block Layer</vt:lpstr>
      <vt:lpstr>Super Block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L5: Path Name Layer</vt:lpstr>
      <vt:lpstr>Links</vt:lpstr>
      <vt:lpstr>Links</vt:lpstr>
      <vt:lpstr>No Cycle for LINK</vt:lpstr>
      <vt:lpstr>Renaming - 1</vt:lpstr>
      <vt:lpstr>Renaming - 2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L7: Symbolic Link Layer</vt:lpstr>
      <vt:lpstr>L7: Symbolic Link  Layer</vt:lpstr>
      <vt:lpstr>Other Choices than inode</vt:lpstr>
      <vt:lpstr>FAT (File Allocation Table) File System</vt:lpstr>
      <vt:lpstr>FAT Properties</vt:lpstr>
      <vt:lpstr>What about the Directory in FAT?</vt:lpstr>
      <vt:lpstr>Question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39</cp:revision>
  <cp:lastPrinted>2016-06-13T07:55:34Z</cp:lastPrinted>
  <dcterms:created xsi:type="dcterms:W3CDTF">2017-05-12T06:55:38Z</dcterms:created>
  <dcterms:modified xsi:type="dcterms:W3CDTF">2019-09-12T01:07:02Z</dcterms:modified>
</cp:coreProperties>
</file>